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2"/>
  </p:handoutMasterIdLst>
  <p:sldIdLst>
    <p:sldId id="261" r:id="rId2"/>
    <p:sldId id="264" r:id="rId3"/>
    <p:sldId id="262" r:id="rId4"/>
    <p:sldId id="263" r:id="rId5"/>
    <p:sldId id="280" r:id="rId6"/>
    <p:sldId id="279" r:id="rId7"/>
    <p:sldId id="281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669088" cy="992822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974F-5D21-4A90-AAE9-F90B3750B667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99B28-D3CE-48E3-A581-55B74B75EB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8132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50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0355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6126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9611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982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2794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90074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9844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681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4119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8680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E2C14C9-090B-4E3C-988C-87D51B79C8AD}" type="datetimeFigureOut">
              <a:rPr lang="hu-HU" smtClean="0"/>
              <a:t>2022.02.22.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4CCF32A-0AF9-45D9-B559-C246BEBADE74}" type="slidenum">
              <a:rPr lang="hu-HU" smtClean="0"/>
              <a:t>‹#›</a:t>
            </a:fld>
            <a:endParaRPr lang="hu-H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217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rasmusplusz.hu/dokumentumok_tamogatott_palyazoknak_felsooktatasi_mobilitasi_palyazatok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65564" y="2435629"/>
            <a:ext cx="9144000" cy="1920240"/>
          </a:xfrm>
        </p:spPr>
        <p:txBody>
          <a:bodyPr>
            <a:normAutofit fontScale="90000"/>
          </a:bodyPr>
          <a:lstStyle/>
          <a:p>
            <a:pPr algn="ctr"/>
            <a:r>
              <a:rPr lang="hu-HU" b="1" dirty="0" smtClean="0"/>
              <a:t>KA131 </a:t>
            </a:r>
            <a:br>
              <a:rPr lang="hu-HU" b="1" dirty="0" smtClean="0"/>
            </a:br>
            <a:r>
              <a:rPr lang="hu-HU" b="1" dirty="0" smtClean="0"/>
              <a:t>BIP 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2666864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smtClean="0"/>
              <a:t>Fontos információk BIP-</a:t>
            </a:r>
            <a:r>
              <a:rPr lang="hu-HU" b="1" dirty="0" err="1" smtClean="0"/>
              <a:t>ek</a:t>
            </a:r>
            <a:r>
              <a:rPr lang="hu-HU" b="1" dirty="0" smtClean="0"/>
              <a:t> tervezésére és megvalósítására vonatkozóan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58055"/>
          </a:xfrm>
        </p:spPr>
        <p:txBody>
          <a:bodyPr>
            <a:normAutofit/>
          </a:bodyPr>
          <a:lstStyle/>
          <a:p>
            <a:r>
              <a:rPr lang="hu-HU" dirty="0" smtClean="0"/>
              <a:t>Mivel a KA131 intézményi pályázatot évente kell beadni, </a:t>
            </a:r>
            <a:r>
              <a:rPr lang="hu-HU" u="sng" dirty="0" smtClean="0"/>
              <a:t>minden év januárban el kell dönteni az adott évre vonatkozó, megpályázandó BIP-</a:t>
            </a:r>
            <a:r>
              <a:rPr lang="hu-HU" u="sng" dirty="0" err="1" smtClean="0"/>
              <a:t>eket</a:t>
            </a:r>
            <a:endParaRPr lang="hu-HU" u="sng" dirty="0" smtClean="0"/>
          </a:p>
          <a:p>
            <a:r>
              <a:rPr lang="hu-HU" dirty="0" smtClean="0"/>
              <a:t>Azt is figyelembe kell venni, hogy az intézményi pályázat 26 hónapos, így a megpályázott és elnyert BIP megvalósítására </a:t>
            </a:r>
            <a:r>
              <a:rPr lang="hu-HU" b="1" dirty="0" smtClean="0"/>
              <a:t>26 hónap áll rendelkezésre </a:t>
            </a:r>
          </a:p>
          <a:p>
            <a:r>
              <a:rPr lang="hu-HU" dirty="0" smtClean="0"/>
              <a:t>(a 2022-es projektek várhatóan </a:t>
            </a:r>
            <a:r>
              <a:rPr lang="hu-HU" i="1" dirty="0" smtClean="0"/>
              <a:t>2022. június 1-jén fognak kezdődni</a:t>
            </a:r>
            <a:r>
              <a:rPr lang="hu-HU" dirty="0" smtClean="0"/>
              <a:t>, ekkortól nyílik lehetőség a megvalósításra)</a:t>
            </a:r>
          </a:p>
          <a:p>
            <a:r>
              <a:rPr lang="hu-HU" b="1" dirty="0" smtClean="0">
                <a:solidFill>
                  <a:srgbClr val="FF0000"/>
                </a:solidFill>
              </a:rPr>
              <a:t>Fontos: az elnyert BIP-</a:t>
            </a:r>
            <a:r>
              <a:rPr lang="hu-HU" b="1" dirty="0" err="1" smtClean="0">
                <a:solidFill>
                  <a:srgbClr val="FF0000"/>
                </a:solidFill>
              </a:rPr>
              <a:t>eket</a:t>
            </a:r>
            <a:r>
              <a:rPr lang="hu-HU" b="1" dirty="0" smtClean="0">
                <a:solidFill>
                  <a:srgbClr val="FF0000"/>
                </a:solidFill>
              </a:rPr>
              <a:t> mindenképpen meg kell valósítani </a:t>
            </a:r>
            <a:r>
              <a:rPr lang="hu-HU" dirty="0" smtClean="0"/>
              <a:t>(nem megvalósított BIP negatívan érintheti a jövőben támogatandó BIP-</a:t>
            </a:r>
            <a:r>
              <a:rPr lang="hu-HU" dirty="0" err="1" smtClean="0"/>
              <a:t>ek</a:t>
            </a:r>
            <a:r>
              <a:rPr lang="hu-HU" dirty="0" smtClean="0"/>
              <a:t> számát), ugyanis a támogatást nem lehet átcsoportosítani más mobilitástípusba</a:t>
            </a:r>
          </a:p>
          <a:p>
            <a:r>
              <a:rPr lang="hu-HU" dirty="0" smtClean="0"/>
              <a:t>Az </a:t>
            </a:r>
            <a:r>
              <a:rPr lang="hu-HU" b="1" dirty="0" smtClean="0"/>
              <a:t>időközi beszámolóban </a:t>
            </a:r>
            <a:r>
              <a:rPr lang="hu-HU" dirty="0" smtClean="0"/>
              <a:t>lesz lehetőség jelezni, </a:t>
            </a:r>
            <a:r>
              <a:rPr lang="hu-HU" u="sng" dirty="0" smtClean="0"/>
              <a:t>ha az intézmény további BIP-et kíván szervezni</a:t>
            </a:r>
            <a:r>
              <a:rPr lang="hu-HU" dirty="0" smtClean="0"/>
              <a:t>, illetve, ha úgy látja, hogy valamelyik BIP megvalósítására nem lesz módja</a:t>
            </a:r>
          </a:p>
          <a:p>
            <a:r>
              <a:rPr lang="hu-HU" dirty="0" smtClean="0"/>
              <a:t>Eddig: 2021. évi intézményi pályázatban 1 db elnyert BIP, ami 2022. nyarán kerül megvalósításra (MFK)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31088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smtClean="0"/>
              <a:t>BIP: </a:t>
            </a:r>
            <a:r>
              <a:rPr lang="hu-HU" b="1" dirty="0" err="1" smtClean="0"/>
              <a:t>Beneficiary</a:t>
            </a:r>
            <a:r>
              <a:rPr lang="hu-HU" b="1" dirty="0" smtClean="0"/>
              <a:t> Modul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/>
              <a:t>Az a felület, ahol a küldő intézmény tudja regisztrálni a BIP-re jelentkező hallgatóit, oktatóit</a:t>
            </a:r>
          </a:p>
          <a:p>
            <a:r>
              <a:rPr lang="hu-HU" dirty="0" smtClean="0"/>
              <a:t>Az intézményi szerződésben a pályázó intézmény által koordinálandó</a:t>
            </a:r>
          </a:p>
          <a:p>
            <a:r>
              <a:rPr lang="hu-HU" u="sng" dirty="0" smtClean="0"/>
              <a:t>BIP-</a:t>
            </a:r>
            <a:r>
              <a:rPr lang="hu-HU" u="sng" dirty="0" err="1" smtClean="0"/>
              <a:t>ek</a:t>
            </a:r>
            <a:r>
              <a:rPr lang="hu-HU" u="sng" dirty="0" smtClean="0"/>
              <a:t> száma, </a:t>
            </a:r>
          </a:p>
          <a:p>
            <a:r>
              <a:rPr lang="hu-HU" dirty="0" smtClean="0"/>
              <a:t>A hozzájuk tartozó </a:t>
            </a:r>
            <a:r>
              <a:rPr lang="hu-HU" u="sng" dirty="0" smtClean="0"/>
              <a:t>létszám </a:t>
            </a:r>
            <a:r>
              <a:rPr lang="hu-HU" dirty="0" smtClean="0"/>
              <a:t>és </a:t>
            </a:r>
          </a:p>
          <a:p>
            <a:r>
              <a:rPr lang="hu-HU" dirty="0" smtClean="0"/>
              <a:t>A </a:t>
            </a:r>
            <a:r>
              <a:rPr lang="hu-HU" u="sng" dirty="0" smtClean="0"/>
              <a:t>szervezési támogatás (400 €/résztvevő) </a:t>
            </a:r>
            <a:r>
              <a:rPr lang="hu-HU" dirty="0" smtClean="0"/>
              <a:t>szerepel</a:t>
            </a:r>
          </a:p>
          <a:p>
            <a:endParaRPr lang="hu-HU" dirty="0"/>
          </a:p>
          <a:p>
            <a:r>
              <a:rPr lang="hu-HU" dirty="0" smtClean="0"/>
              <a:t>A fizikai részben beérkező résztvevők a </a:t>
            </a:r>
            <a:r>
              <a:rPr lang="hu-HU" b="1" dirty="0" smtClean="0"/>
              <a:t>küldő</a:t>
            </a:r>
            <a:r>
              <a:rPr lang="hu-HU" dirty="0" smtClean="0"/>
              <a:t> intézménytől kapják az ösztöndíjat mobilitási ösztöndíjként</a:t>
            </a:r>
          </a:p>
          <a:p>
            <a:endParaRPr lang="hu-HU" dirty="0" smtClean="0"/>
          </a:p>
          <a:p>
            <a:r>
              <a:rPr lang="hu-HU" i="1" dirty="0" smtClean="0"/>
              <a:t>Szoros, közös munka a partnerekkel: </a:t>
            </a:r>
            <a:r>
              <a:rPr lang="hu-HU" dirty="0" err="1" smtClean="0"/>
              <a:t>Beneficiary</a:t>
            </a:r>
            <a:r>
              <a:rPr lang="hu-HU" dirty="0" smtClean="0"/>
              <a:t> </a:t>
            </a:r>
            <a:r>
              <a:rPr lang="hu-HU" dirty="0" err="1" smtClean="0"/>
              <a:t>Module-ban</a:t>
            </a:r>
            <a:r>
              <a:rPr lang="hu-HU" dirty="0" smtClean="0"/>
              <a:t> kell rögzítenie a küldő intézménynek, hogy pontosan melyik BIP-en vesz részt az adott résztvevő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61921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smtClean="0"/>
              <a:t>További információk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u="sng" dirty="0" err="1" smtClean="0"/>
              <a:t>Higher</a:t>
            </a:r>
            <a:r>
              <a:rPr lang="hu-HU" b="1" u="sng" dirty="0" smtClean="0"/>
              <a:t> Education </a:t>
            </a:r>
            <a:r>
              <a:rPr lang="hu-HU" b="1" u="sng" dirty="0" err="1" smtClean="0"/>
              <a:t>Handbook</a:t>
            </a:r>
            <a:r>
              <a:rPr lang="hu-HU" b="1" u="sng" dirty="0" smtClean="0"/>
              <a:t> </a:t>
            </a:r>
            <a:r>
              <a:rPr lang="hu-HU" b="1" u="sng" dirty="0" err="1" smtClean="0"/>
              <a:t>for</a:t>
            </a:r>
            <a:r>
              <a:rPr lang="hu-HU" b="1" u="sng" dirty="0" smtClean="0"/>
              <a:t> </a:t>
            </a:r>
            <a:r>
              <a:rPr lang="hu-HU" b="1" u="sng" dirty="0" err="1" smtClean="0"/>
              <a:t>Beneficiaries</a:t>
            </a:r>
            <a:endParaRPr lang="hu-HU" b="1" u="sng" dirty="0" smtClean="0"/>
          </a:p>
          <a:p>
            <a:r>
              <a:rPr lang="hu-HU" dirty="0" smtClean="0">
                <a:hlinkClick r:id="rId2"/>
              </a:rPr>
              <a:t>https://erasmusplusz.hu/dokumentumok_tamogatott_palyazoknak_felsooktatasi_mobilitasi_palyazatok</a:t>
            </a:r>
            <a:r>
              <a:rPr lang="hu-HU" dirty="0" smtClean="0"/>
              <a:t>?</a:t>
            </a:r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101" y="2665961"/>
            <a:ext cx="7646758" cy="364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32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smtClean="0"/>
              <a:t>Linkgyűjtemény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erasmusplusz.eu</a:t>
            </a:r>
          </a:p>
          <a:p>
            <a:r>
              <a:rPr lang="hu-HU" b="1" dirty="0" smtClean="0"/>
              <a:t>Erasmus+ Programme </a:t>
            </a:r>
            <a:r>
              <a:rPr lang="hu-HU" b="1" dirty="0" err="1" smtClean="0"/>
              <a:t>Guide</a:t>
            </a:r>
            <a:r>
              <a:rPr lang="hu-HU" b="1" dirty="0" smtClean="0"/>
              <a:t>/Pályázati útmutató 2022: </a:t>
            </a:r>
            <a:r>
              <a:rPr lang="hu-HU" dirty="0" smtClean="0"/>
              <a:t>angol és magyar nyelven is elérhető</a:t>
            </a:r>
            <a:endParaRPr lang="hu-HU" b="1" dirty="0" smtClean="0"/>
          </a:p>
          <a:p>
            <a:pPr lvl="1"/>
            <a:r>
              <a:rPr lang="hu-HU" dirty="0" smtClean="0"/>
              <a:t>https://erasmus-plus.ec.europa.eu/document/erasmus-programme-guide-2022</a:t>
            </a:r>
          </a:p>
          <a:p>
            <a:pPr marL="457200" lvl="1" indent="0">
              <a:buNone/>
            </a:pPr>
            <a:endParaRPr lang="hu-HU" dirty="0"/>
          </a:p>
          <a:p>
            <a:r>
              <a:rPr lang="hu-HU" b="1" dirty="0" smtClean="0"/>
              <a:t>TKA hírek és hírlevél:</a:t>
            </a:r>
          </a:p>
          <a:p>
            <a:pPr lvl="1"/>
            <a:r>
              <a:rPr lang="hu-HU" dirty="0" smtClean="0"/>
              <a:t>https://tka.hu/hirek</a:t>
            </a:r>
            <a:endParaRPr lang="hu-HU" dirty="0"/>
          </a:p>
          <a:p>
            <a:pPr lvl="1"/>
            <a:r>
              <a:rPr lang="hu-HU" dirty="0" smtClean="0"/>
              <a:t>https://tka.hu/hirlevel</a:t>
            </a:r>
          </a:p>
          <a:p>
            <a:pPr lvl="1"/>
            <a:endParaRPr lang="hu-HU" dirty="0" smtClean="0"/>
          </a:p>
          <a:p>
            <a:r>
              <a:rPr lang="hu-HU" b="1" dirty="0" smtClean="0"/>
              <a:t>Tudástár:</a:t>
            </a:r>
          </a:p>
          <a:p>
            <a:pPr lvl="1"/>
            <a:r>
              <a:rPr lang="hu-HU" dirty="0" smtClean="0"/>
              <a:t>https://tka.hu/tudastar</a:t>
            </a:r>
          </a:p>
          <a:p>
            <a:pPr lvl="1"/>
            <a:endParaRPr lang="hu-HU" dirty="0"/>
          </a:p>
          <a:p>
            <a:pPr marL="457200" lvl="1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19294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446415"/>
            <a:ext cx="9144000" cy="2643448"/>
          </a:xfrm>
        </p:spPr>
        <p:txBody>
          <a:bodyPr>
            <a:normAutofit/>
          </a:bodyPr>
          <a:lstStyle/>
          <a:p>
            <a:pPr algn="ctr"/>
            <a:r>
              <a:rPr lang="hu-HU" b="1" dirty="0" smtClean="0"/>
              <a:t>Q&amp;A</a:t>
            </a:r>
            <a:br>
              <a:rPr lang="hu-HU" b="1" dirty="0" smtClean="0"/>
            </a:br>
            <a:r>
              <a:rPr lang="hu-HU" sz="4000" dirty="0" smtClean="0"/>
              <a:t>2021. 11.19. TKA által szervezett BIP konzultáción elhangzott kérdések és válaszok</a:t>
            </a:r>
            <a:endParaRPr lang="hu-HU" sz="4000" dirty="0"/>
          </a:p>
        </p:txBody>
      </p:sp>
    </p:spTree>
    <p:extLst>
      <p:ext uri="{BB962C8B-B14F-4D97-AF65-F5344CB8AC3E}">
        <p14:creationId xmlns:p14="http://schemas.microsoft.com/office/powerpoint/2010/main" val="1892802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8765" y="299258"/>
            <a:ext cx="11197242" cy="62761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sz="2400" b="1" i="1" dirty="0" smtClean="0"/>
          </a:p>
          <a:p>
            <a:pPr marL="0" indent="0">
              <a:buNone/>
            </a:pPr>
            <a:r>
              <a:rPr lang="hu-HU" sz="2400" b="1" i="1" dirty="0" smtClean="0"/>
              <a:t>Az </a:t>
            </a:r>
            <a:r>
              <a:rPr lang="hu-HU" sz="2400" b="1" i="1" dirty="0"/>
              <a:t>online kollaborációs szakasz hosszáról mit lehet tudni?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Az online kollaborációs rész hossza nem meghatározott. A teljesítendő kreditek számának összhangban kell lennie a munkaórákkal, ami hatással van az online mobilitás hosszára is. Hallgatói BIP esetén érdemes figyelembe venni, hogy összeegyeztethető legyen a BIP során végzett </a:t>
            </a:r>
            <a:r>
              <a:rPr lang="hu-HU" sz="2400" dirty="0" smtClean="0"/>
              <a:t>munka a </a:t>
            </a:r>
            <a:r>
              <a:rPr lang="hu-HU" sz="2400" dirty="0"/>
              <a:t>tanulmányaikkal. Az Európai Bizottság kiemelten a hagyományos mobilitásba kevésbé bevonható hallgatókat célozza meg a BIP mobilitással. Hiszen a rövid távú mobilitás azon résztvevők számára is megvalósítható, akik körülményeik miatt hagyományos mobilitásban nem tudnak részt venni. </a:t>
            </a:r>
            <a:endParaRPr lang="hu-HU" sz="2400" dirty="0" smtClean="0"/>
          </a:p>
          <a:p>
            <a:pPr marL="0" indent="0">
              <a:buNone/>
            </a:pPr>
            <a:endParaRPr lang="hu-HU" sz="2400" dirty="0" smtClean="0"/>
          </a:p>
          <a:p>
            <a:pPr marL="0" indent="0">
              <a:buNone/>
            </a:pPr>
            <a:r>
              <a:rPr lang="hu-HU" sz="2400" b="1" i="1" dirty="0"/>
              <a:t>Az online kooperatív tanulás módszertanának megvalósítására van-e bármiféle kötöttség vagy az is rá van bízva a szervezők/résztvevőkre?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Nincsen kötöttség, a szervezőkre van bízva az online kooperatív tanulás módszerének kidolgozása, megvalósítása. </a:t>
            </a:r>
          </a:p>
        </p:txBody>
      </p:sp>
    </p:spTree>
    <p:extLst>
      <p:ext uri="{BB962C8B-B14F-4D97-AF65-F5344CB8AC3E}">
        <p14:creationId xmlns:p14="http://schemas.microsoft.com/office/powerpoint/2010/main" val="1925423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6131" y="174567"/>
            <a:ext cx="11829011" cy="64174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i="1" dirty="0"/>
              <a:t>A 3 kredit az 5 naphoz van kötve? Vagy ha valakinek a fizikai része 1 hónapos, akkor is 'csak' 3 kreditet kell megkapnia?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A kreditek száma a kontakt órák és munkaórák számától függ. A BIP alatt minimum teljesítendő kredit 3, de nem a fizikai rész hosszától, hanem a kontakt órák és befektetett munkaórák mennyiségétől függ, hogy hány kreditet szerezhet a hallgató a BIP során. </a:t>
            </a:r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b="1" i="1" dirty="0"/>
              <a:t>A 3 kredit teljesítéséhez új tárgyat kell létrehozni a </a:t>
            </a:r>
            <a:r>
              <a:rPr lang="hu-HU" sz="2400" b="1" i="1" dirty="0" err="1"/>
              <a:t>Neptunban</a:t>
            </a:r>
            <a:r>
              <a:rPr lang="hu-HU" sz="2400" b="1" i="1" dirty="0"/>
              <a:t>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Ez a szervező intézmény folyamatainak függvénye. Ha csak a </a:t>
            </a:r>
            <a:r>
              <a:rPr lang="hu-HU" sz="2400" dirty="0" err="1"/>
              <a:t>Neptunból</a:t>
            </a:r>
            <a:r>
              <a:rPr lang="hu-HU" sz="2400" dirty="0"/>
              <a:t> tud </a:t>
            </a:r>
            <a:r>
              <a:rPr lang="hu-HU" sz="2400" dirty="0" err="1"/>
              <a:t>Transcriptet</a:t>
            </a:r>
            <a:r>
              <a:rPr lang="hu-HU" sz="2400" dirty="0"/>
              <a:t> kiadni, akkor igen, új tárgyat kell létrehozni, amit a hallgató felvesz, ott igazolják a teljesítést a szokott módon, és elkészítik a </a:t>
            </a:r>
            <a:r>
              <a:rPr lang="hu-HU" sz="2400" dirty="0" err="1"/>
              <a:t>Transcipt</a:t>
            </a:r>
            <a:r>
              <a:rPr lang="hu-HU" sz="2400" dirty="0"/>
              <a:t> of Records-</a:t>
            </a:r>
            <a:r>
              <a:rPr lang="hu-HU" sz="2400" dirty="0" err="1"/>
              <a:t>ot</a:t>
            </a:r>
            <a:r>
              <a:rPr lang="hu-HU" sz="2400" dirty="0"/>
              <a:t> ennek alapján. </a:t>
            </a:r>
            <a:endParaRPr lang="hu-HU" sz="2400" dirty="0" smtClean="0"/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b="1" i="1" dirty="0"/>
              <a:t>Mikor és hogyan kapják meg a támogatást a szervező intézmények?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Az elnyert támogatás tartalmazza a BIP-</a:t>
            </a:r>
            <a:r>
              <a:rPr lang="hu-HU" sz="2400" dirty="0" err="1"/>
              <a:t>ekre</a:t>
            </a:r>
            <a:r>
              <a:rPr lang="hu-HU" sz="2400" dirty="0"/>
              <a:t> megítélt összeget, az első támogatási részlet tartalmazza a BIP-</a:t>
            </a:r>
            <a:r>
              <a:rPr lang="hu-HU" sz="2400" dirty="0" err="1"/>
              <a:t>ekre</a:t>
            </a:r>
            <a:r>
              <a:rPr lang="hu-HU" sz="2400" dirty="0"/>
              <a:t> megítélt összeg arányos részét is. </a:t>
            </a:r>
          </a:p>
        </p:txBody>
      </p:sp>
    </p:spTree>
    <p:extLst>
      <p:ext uri="{BB962C8B-B14F-4D97-AF65-F5344CB8AC3E}">
        <p14:creationId xmlns:p14="http://schemas.microsoft.com/office/powerpoint/2010/main" val="1950551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82633" y="241069"/>
            <a:ext cx="11679381" cy="640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i="1" dirty="0"/>
              <a:t>Hogyan tudjuk honorálni a külföldi partnerek munkáját?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A szervező intézmény szervezési költséget kap a résztvevők után (</a:t>
            </a:r>
            <a:r>
              <a:rPr lang="hu-HU" sz="2400" dirty="0" err="1"/>
              <a:t>max</a:t>
            </a:r>
            <a:r>
              <a:rPr lang="hu-HU" sz="2400" dirty="0"/>
              <a:t>. 20 fő), a BIP-re érkező résztvevők pedig saját küldő intézményük mobilitási ösztöndíjasai. </a:t>
            </a:r>
            <a:endParaRPr lang="hu-HU" sz="2400" dirty="0" smtClean="0"/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b="1" i="1" dirty="0"/>
              <a:t>A BIP szervezési költség használható-e a logisztikai rész kiszervezésére (szállás, étkezés, biztosítás, szabadidős programok szervezése stb.), illetve nem az intézményben oktató szakemberek megbízási díjára?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A támogatás összege szabadon felhasználható a BIP megvalósításával kapcsolatos minden költségre, így a fent felsorolt költségekre is. </a:t>
            </a:r>
            <a:endParaRPr lang="hu-HU" sz="2400" dirty="0" smtClean="0"/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b="1" i="1" dirty="0"/>
              <a:t>Hogyan történik az elszámolás? Kapunk-e részletes tájékoztatást arról, hogy mi finanszírozható a támogatásból?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A támogatás összege szabadon felhasználható a BIP megvalósításával összefüggésben, ennél részletesebb információval nem rendelkezünk. Az időközi beszámolók során pénzügyi, a záróbeszámoló idején tartalmi és pénzügyi elszámolásra kerül sor. </a:t>
            </a:r>
          </a:p>
        </p:txBody>
      </p:sp>
    </p:spTree>
    <p:extLst>
      <p:ext uri="{BB962C8B-B14F-4D97-AF65-F5344CB8AC3E}">
        <p14:creationId xmlns:p14="http://schemas.microsoft.com/office/powerpoint/2010/main" val="1601658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4445" y="207818"/>
            <a:ext cx="11720944" cy="64839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i="1" dirty="0"/>
              <a:t>Ha 20 fő részvételével számoltunk és az utolsó pillanatban mégis csak 18-an vesznek részt, akkor a költség arányosan számolható el? Milyen dokumentáció szükséges (pl. szerződés a partnerek között, stb</a:t>
            </a:r>
            <a:r>
              <a:rPr lang="hu-HU" sz="2400" b="1" dirty="0"/>
              <a:t>.)</a:t>
            </a:r>
            <a:r>
              <a:rPr lang="hu-HU" sz="2400" b="1" i="1" dirty="0"/>
              <a:t>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Ebben az esetben költségarányosan számolandók el a költségek. Az időközi beszámolóban lehet majd jelezni a módosítási igényeket. Érdemes a COVID-19 időszak alatt tapasztalható csökkenő utazási kedvet és korlátozásokat figyelembe venni a tervezéskor, és túltervezni a résztvevők számát. </a:t>
            </a:r>
          </a:p>
          <a:p>
            <a:pPr marL="0" indent="0">
              <a:buNone/>
            </a:pPr>
            <a:r>
              <a:rPr lang="hu-HU" sz="2400" b="1" i="1" dirty="0" smtClean="0"/>
              <a:t>Akadémiai </a:t>
            </a:r>
            <a:r>
              <a:rPr lang="hu-HU" sz="2400" b="1" i="1" dirty="0"/>
              <a:t>szemeszterhez kötött a BIP megvalósítása?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Nem kötődik az akadémiai évhez a BIP-</a:t>
            </a:r>
            <a:r>
              <a:rPr lang="hu-HU" sz="2400" dirty="0" err="1"/>
              <a:t>ek</a:t>
            </a:r>
            <a:r>
              <a:rPr lang="hu-HU" sz="2400" dirty="0"/>
              <a:t> megvalósítása, a projekt futamideje alatt bármikor megvalósíthatók a megpályázott BIP-</a:t>
            </a:r>
            <a:r>
              <a:rPr lang="hu-HU" sz="2400" dirty="0" err="1"/>
              <a:t>ek</a:t>
            </a:r>
            <a:r>
              <a:rPr lang="hu-HU" sz="2400" dirty="0"/>
              <a:t>. Nyári egyetem szervezésére például minden további nélkül az akadémiai féléven kívül is van lehetőség. </a:t>
            </a:r>
            <a:endParaRPr lang="hu-HU" sz="2400" dirty="0" smtClean="0"/>
          </a:p>
          <a:p>
            <a:pPr marL="0" indent="0">
              <a:buNone/>
            </a:pPr>
            <a:r>
              <a:rPr lang="hu-HU" sz="2400" b="1" i="1" dirty="0" smtClean="0"/>
              <a:t>Lehet BIP-et szervezni oktatók, munkatársak számára, vagy csak hallgatók számára? </a:t>
            </a:r>
            <a:endParaRPr lang="hu-HU" sz="2400" dirty="0" smtClean="0"/>
          </a:p>
          <a:p>
            <a:pPr marL="0" indent="0">
              <a:buNone/>
            </a:pPr>
            <a:r>
              <a:rPr lang="hu-HU" sz="2400" dirty="0" smtClean="0"/>
              <a:t>Mindhárom lehetőség fennáll, munkatársak esetében </a:t>
            </a:r>
            <a:r>
              <a:rPr lang="hu-HU" sz="2400" dirty="0" err="1" smtClean="0"/>
              <a:t>staff</a:t>
            </a:r>
            <a:r>
              <a:rPr lang="hu-HU" sz="2400" dirty="0" smtClean="0"/>
              <a:t> </a:t>
            </a:r>
            <a:r>
              <a:rPr lang="hu-HU" sz="2400" dirty="0" err="1" smtClean="0"/>
              <a:t>weeket</a:t>
            </a:r>
            <a:r>
              <a:rPr lang="hu-HU" sz="2400" dirty="0" smtClean="0"/>
              <a:t> is lehet szervezni. Az is megengedett, hogy oktatók és hallgatók is részt vesznek ugyanazon a BIP-en résztvevőként. </a:t>
            </a:r>
          </a:p>
          <a:p>
            <a:pPr marL="0" indent="0">
              <a:buNone/>
            </a:pP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904543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49381" y="249382"/>
            <a:ext cx="11671069" cy="63841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i="1" dirty="0" smtClean="0"/>
              <a:t>Mi </a:t>
            </a:r>
            <a:r>
              <a:rPr lang="hu-HU" sz="2400" b="1" i="1" dirty="0"/>
              <a:t>különbözteti meg a BIP-et szervező intézményeket a többi intézménytől?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A BIP tematikájának, online és fizikai részének megtervezése és megvalósítása a BIP-et szervező minimum 3 HEI szoros szakmai együttműködés révén tud csak megvalósulni. A BIP fizikai része mindig a szervező (és azt megpályázó) intézmény országában valósul meg</a:t>
            </a:r>
            <a:r>
              <a:rPr lang="hu-HU" sz="2400" dirty="0" smtClean="0"/>
              <a:t>.</a:t>
            </a:r>
          </a:p>
          <a:p>
            <a:pPr marL="0" indent="0">
              <a:buNone/>
            </a:pPr>
            <a:r>
              <a:rPr lang="hu-HU" sz="2400" dirty="0" smtClean="0"/>
              <a:t> </a:t>
            </a:r>
            <a:endParaRPr lang="hu-HU" sz="2400" dirty="0"/>
          </a:p>
          <a:p>
            <a:pPr marL="0" indent="0">
              <a:buNone/>
            </a:pPr>
            <a:r>
              <a:rPr lang="hu-HU" sz="2400" b="1" i="1" dirty="0"/>
              <a:t>Olyan intézmény is küldhet résztvevőt a BIP-re, aki nem veszt részt a BIP megvalósításában?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Igen, van lehetőség olyan intézményből is fogadni résztvevőket, ami nem veszt részt a BIP szervezésében. </a:t>
            </a:r>
            <a:endParaRPr lang="hu-HU" sz="2400" dirty="0" smtClean="0"/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b="1" i="1" dirty="0"/>
              <a:t>A partnerországból érkező résztvevők beleszámítanak a minimum 15 főbe?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A </a:t>
            </a:r>
            <a:r>
              <a:rPr lang="hu-HU" sz="2400" dirty="0" err="1"/>
              <a:t>programországbeli</a:t>
            </a:r>
            <a:r>
              <a:rPr lang="hu-HU" sz="2400" dirty="0"/>
              <a:t> intézményekből érkező résztvevők beleszámítanak a minimum létszámba, a partnerországokból érkezők azonban nem. Ők saját költségükön tudnak részt venni a BIP-en. </a:t>
            </a:r>
          </a:p>
        </p:txBody>
      </p:sp>
    </p:spTree>
    <p:extLst>
      <p:ext uri="{BB962C8B-B14F-4D97-AF65-F5344CB8AC3E}">
        <p14:creationId xmlns:p14="http://schemas.microsoft.com/office/powerpoint/2010/main" val="88425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35615"/>
          </a:xfrm>
        </p:spPr>
        <p:txBody>
          <a:bodyPr/>
          <a:lstStyle/>
          <a:p>
            <a:pPr algn="ctr"/>
            <a:r>
              <a:rPr lang="hu-HU" b="1" dirty="0" smtClean="0"/>
              <a:t>Vegyes mobilitás (</a:t>
            </a:r>
            <a:r>
              <a:rPr lang="hu-HU" b="1" dirty="0" err="1" smtClean="0"/>
              <a:t>Blended</a:t>
            </a:r>
            <a:r>
              <a:rPr lang="hu-HU" b="1" dirty="0" smtClean="0"/>
              <a:t> </a:t>
            </a:r>
            <a:r>
              <a:rPr lang="hu-HU" b="1" dirty="0" err="1" smtClean="0"/>
              <a:t>Mobility</a:t>
            </a:r>
            <a:r>
              <a:rPr lang="hu-HU" b="1" dirty="0" smtClean="0"/>
              <a:t>)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26243"/>
          </a:xfrm>
        </p:spPr>
        <p:txBody>
          <a:bodyPr>
            <a:normAutofit/>
          </a:bodyPr>
          <a:lstStyle/>
          <a:p>
            <a:r>
              <a:rPr lang="hu-HU" dirty="0" smtClean="0"/>
              <a:t>A vegyes mobilitás </a:t>
            </a:r>
            <a:r>
              <a:rPr lang="hu-HU" u="sng" dirty="0" smtClean="0"/>
              <a:t>fizikai mobilitás és egy virtuális elem kombinációja</a:t>
            </a:r>
          </a:p>
          <a:p>
            <a:r>
              <a:rPr lang="hu-HU" i="1" dirty="0" smtClean="0"/>
              <a:t>Célja:</a:t>
            </a:r>
            <a:r>
              <a:rPr lang="hu-HU" dirty="0" smtClean="0"/>
              <a:t> elősegíteni a </a:t>
            </a:r>
            <a:r>
              <a:rPr lang="hu-HU" dirty="0" err="1" smtClean="0"/>
              <a:t>kollaboratív</a:t>
            </a:r>
            <a:r>
              <a:rPr lang="hu-HU" dirty="0" smtClean="0"/>
              <a:t> tanulást és csapatmunkát</a:t>
            </a:r>
          </a:p>
          <a:p>
            <a:r>
              <a:rPr lang="hu-HU" dirty="0" smtClean="0"/>
              <a:t>Bármilyen hosszú, külföldi tanulmányi időszak vagy szakmai gyakorlat (doktori mobilitás is) megvalósítható vegyes mobilitás formájában</a:t>
            </a:r>
          </a:p>
          <a:p>
            <a:r>
              <a:rPr lang="hu-HU" dirty="0" smtClean="0"/>
              <a:t>Minden mobilitástípus (hallgatói részképzés és szakmai gyakorlat, oktatói és személyzeti mobilitás) megvalósítható ilyen formában</a:t>
            </a:r>
          </a:p>
          <a:p>
            <a:r>
              <a:rPr lang="hu-HU" dirty="0" smtClean="0"/>
              <a:t>Minden képzési szinten (alap-, mester-, osztatlan, doktori) lehetséges</a:t>
            </a:r>
          </a:p>
          <a:p>
            <a:r>
              <a:rPr lang="hu-HU" b="1" dirty="0" smtClean="0">
                <a:solidFill>
                  <a:srgbClr val="FF0000"/>
                </a:solidFill>
              </a:rPr>
              <a:t>Támogatás csak a fizikai részre jár!</a:t>
            </a:r>
          </a:p>
          <a:p>
            <a:r>
              <a:rPr lang="hu-HU" dirty="0" smtClean="0"/>
              <a:t>A virtuális rész a fizikai előtt, után és közben is megvalósulhat</a:t>
            </a:r>
          </a:p>
          <a:p>
            <a:r>
              <a:rPr lang="hu-HU" u="sng" dirty="0" smtClean="0"/>
              <a:t>Intézményeknek jelölniük kell az intézményközi szerződésekben (IIA), hogy vállalnak-e ilyen típusú mobilitási formát</a:t>
            </a:r>
          </a:p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716824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7695" y="99752"/>
            <a:ext cx="11804072" cy="66003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sz="2400" b="1" i="1" dirty="0" smtClean="0"/>
          </a:p>
          <a:p>
            <a:pPr marL="0" indent="0">
              <a:buNone/>
            </a:pPr>
            <a:r>
              <a:rPr lang="hu-HU" sz="2400" b="1" i="1" dirty="0" smtClean="0"/>
              <a:t>Az </a:t>
            </a:r>
            <a:r>
              <a:rPr lang="hu-HU" sz="2400" b="1" i="1" dirty="0"/>
              <a:t>Egyesült Királysággal kapcsolatban kérdés: 2020-as projektben programországnak számít, 2021-es projektben partnerországnak számít?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Igen, pontosan. A </a:t>
            </a:r>
            <a:r>
              <a:rPr lang="hu-HU" sz="2400" b="1" dirty="0"/>
              <a:t>2020-as projekt </a:t>
            </a:r>
            <a:r>
              <a:rPr lang="hu-HU" sz="2400" dirty="0"/>
              <a:t>terhére megvalósuló mobilitások esetén az intézményközi szerződés (IIA) megléte mellett változatlan feltételekkel lehetséges megvalósítani a mobilitásokat a vízumszabályok figyelembevételével. A </a:t>
            </a:r>
            <a:r>
              <a:rPr lang="hu-HU" sz="2400" b="1" dirty="0"/>
              <a:t>2021-es projektből </a:t>
            </a:r>
            <a:r>
              <a:rPr lang="hu-HU" sz="2400" dirty="0"/>
              <a:t>a partnerországokba irányuló </a:t>
            </a:r>
            <a:r>
              <a:rPr lang="hu-HU" sz="2400" dirty="0" smtClean="0"/>
              <a:t>mobilitásokra </a:t>
            </a:r>
            <a:r>
              <a:rPr lang="hu-HU" sz="2400" dirty="0"/>
              <a:t>elkülönített maximum 20%-</a:t>
            </a:r>
            <a:r>
              <a:rPr lang="hu-HU" sz="2400" dirty="0" err="1"/>
              <a:t>os</a:t>
            </a:r>
            <a:r>
              <a:rPr lang="hu-HU" sz="2400" dirty="0"/>
              <a:t> keretből lehet megvalósítani a kiutazásokat. A 2021-es KA131-es projektből beutazó mobilitások támogatására nincs mód a partnerországokból. </a:t>
            </a:r>
            <a:endParaRPr lang="hu-HU" sz="2400" dirty="0" smtClean="0"/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b="1" i="1" dirty="0"/>
              <a:t>Lesz egy egységes „</a:t>
            </a:r>
            <a:r>
              <a:rPr lang="hu-HU" sz="2400" b="1" i="1" dirty="0" err="1"/>
              <a:t>Certificate</a:t>
            </a:r>
            <a:r>
              <a:rPr lang="hu-HU" sz="2400" b="1" i="1" dirty="0"/>
              <a:t>” a BIP </a:t>
            </a:r>
            <a:r>
              <a:rPr lang="hu-HU" sz="2400" b="1" i="1" dirty="0" err="1"/>
              <a:t>elvégézésre</a:t>
            </a:r>
            <a:r>
              <a:rPr lang="hu-HU" sz="2400" b="1" i="1" dirty="0"/>
              <a:t> vonatkozóan? </a:t>
            </a:r>
            <a:endParaRPr lang="hu-HU" sz="2400" dirty="0"/>
          </a:p>
          <a:p>
            <a:pPr marL="0" indent="0">
              <a:buNone/>
            </a:pPr>
            <a:r>
              <a:rPr lang="hu-HU" sz="2400" dirty="0"/>
              <a:t>Hallgatók esetében a </a:t>
            </a:r>
            <a:r>
              <a:rPr lang="hu-HU" sz="2400" dirty="0" err="1"/>
              <a:t>Learning</a:t>
            </a:r>
            <a:r>
              <a:rPr lang="hu-HU" sz="2400" dirty="0"/>
              <a:t> </a:t>
            </a:r>
            <a:r>
              <a:rPr lang="hu-HU" sz="2400" dirty="0" err="1"/>
              <a:t>Agreement</a:t>
            </a:r>
            <a:r>
              <a:rPr lang="hu-HU" sz="2400" dirty="0"/>
              <a:t> szolgál egységes igazolásként. Munkatársak esetében célszerű igazolást kiadni, egységes minta nincs. </a:t>
            </a:r>
          </a:p>
        </p:txBody>
      </p:sp>
    </p:spTree>
    <p:extLst>
      <p:ext uri="{BB962C8B-B14F-4D97-AF65-F5344CB8AC3E}">
        <p14:creationId xmlns:p14="http://schemas.microsoft.com/office/powerpoint/2010/main" val="437886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55857"/>
          </a:xfrm>
        </p:spPr>
        <p:txBody>
          <a:bodyPr>
            <a:normAutofit fontScale="90000"/>
          </a:bodyPr>
          <a:lstStyle/>
          <a:p>
            <a:pPr algn="ctr"/>
            <a:r>
              <a:rPr lang="hu-HU" b="1" dirty="0" smtClean="0"/>
              <a:t>BIP (</a:t>
            </a:r>
            <a:r>
              <a:rPr lang="hu-HU" b="1" dirty="0" err="1" smtClean="0"/>
              <a:t>Blended</a:t>
            </a:r>
            <a:r>
              <a:rPr lang="hu-HU" b="1" dirty="0" smtClean="0"/>
              <a:t> </a:t>
            </a:r>
            <a:r>
              <a:rPr lang="hu-HU" b="1" dirty="0" err="1" smtClean="0"/>
              <a:t>Intensive</a:t>
            </a:r>
            <a:r>
              <a:rPr lang="hu-HU" b="1" dirty="0" smtClean="0"/>
              <a:t> Programme) – </a:t>
            </a:r>
            <a:br>
              <a:rPr lang="hu-HU" b="1" dirty="0" smtClean="0"/>
            </a:br>
            <a:r>
              <a:rPr lang="hu-HU" b="1" dirty="0" smtClean="0"/>
              <a:t>Vegyes intenzív program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725872"/>
            <a:ext cx="6161116" cy="4641677"/>
          </a:xfrm>
        </p:spPr>
        <p:txBody>
          <a:bodyPr>
            <a:normAutofit fontScale="55000" lnSpcReduction="20000"/>
          </a:bodyPr>
          <a:lstStyle/>
          <a:p>
            <a:r>
              <a:rPr lang="hu-HU" sz="2900" dirty="0" smtClean="0"/>
              <a:t>A BIP a </a:t>
            </a:r>
            <a:r>
              <a:rPr lang="hu-HU" sz="2900" b="1" dirty="0" smtClean="0">
                <a:solidFill>
                  <a:srgbClr val="FF0000"/>
                </a:solidFill>
              </a:rPr>
              <a:t>vegyes mobilitás (</a:t>
            </a:r>
            <a:r>
              <a:rPr lang="hu-HU" sz="2900" b="1" dirty="0" err="1" smtClean="0">
                <a:solidFill>
                  <a:srgbClr val="FF0000"/>
                </a:solidFill>
              </a:rPr>
              <a:t>Blended</a:t>
            </a:r>
            <a:r>
              <a:rPr lang="hu-HU" sz="2900" b="1" dirty="0" smtClean="0">
                <a:solidFill>
                  <a:srgbClr val="FF0000"/>
                </a:solidFill>
              </a:rPr>
              <a:t> </a:t>
            </a:r>
            <a:r>
              <a:rPr lang="hu-HU" sz="2900" b="1" dirty="0" err="1" smtClean="0">
                <a:solidFill>
                  <a:srgbClr val="FF0000"/>
                </a:solidFill>
              </a:rPr>
              <a:t>Mobility</a:t>
            </a:r>
            <a:r>
              <a:rPr lang="hu-HU" sz="2900" b="1" dirty="0" smtClean="0">
                <a:solidFill>
                  <a:srgbClr val="FF0000"/>
                </a:solidFill>
              </a:rPr>
              <a:t>) </a:t>
            </a:r>
            <a:r>
              <a:rPr lang="hu-HU" sz="2900" dirty="0" smtClean="0"/>
              <a:t>egyik típusa, megvalósulási formája </a:t>
            </a:r>
          </a:p>
          <a:p>
            <a:r>
              <a:rPr lang="hu-HU" sz="2900" dirty="0" smtClean="0"/>
              <a:t>3 felsőoktatási intézmény </a:t>
            </a:r>
            <a:r>
              <a:rPr lang="hu-HU" sz="2900" b="1" dirty="0" smtClean="0"/>
              <a:t>3 különböző programországból </a:t>
            </a:r>
            <a:r>
              <a:rPr lang="hu-HU" sz="2900" dirty="0" smtClean="0"/>
              <a:t>szervezi </a:t>
            </a:r>
            <a:r>
              <a:rPr lang="hu-HU" sz="2900" i="1" dirty="0" smtClean="0"/>
              <a:t>tanulási/oktatási/tréning</a:t>
            </a:r>
            <a:r>
              <a:rPr lang="hu-HU" sz="2900" dirty="0" smtClean="0"/>
              <a:t> céllal </a:t>
            </a:r>
            <a:r>
              <a:rPr lang="hu-HU" sz="2900" u="sng" dirty="0" smtClean="0"/>
              <a:t>hallgatók vagy munkatársak</a:t>
            </a:r>
            <a:r>
              <a:rPr lang="hu-HU" sz="2900" dirty="0" smtClean="0"/>
              <a:t> számára</a:t>
            </a:r>
          </a:p>
          <a:p>
            <a:r>
              <a:rPr lang="hu-HU" sz="2900" dirty="0" smtClean="0"/>
              <a:t>Min. 15 – </a:t>
            </a:r>
            <a:r>
              <a:rPr lang="hu-HU" sz="2900" dirty="0" err="1" smtClean="0"/>
              <a:t>max</a:t>
            </a:r>
            <a:r>
              <a:rPr lang="hu-HU" sz="2900" dirty="0" smtClean="0"/>
              <a:t>. 20 résztvevő (több résztvevő is lehet, de a szervezési támogatás </a:t>
            </a:r>
            <a:r>
              <a:rPr lang="hu-HU" sz="2900" dirty="0" err="1" smtClean="0"/>
              <a:t>max</a:t>
            </a:r>
            <a:r>
              <a:rPr lang="hu-HU" sz="2900" dirty="0" smtClean="0"/>
              <a:t>. 20 főre jár)</a:t>
            </a:r>
          </a:p>
          <a:p>
            <a:r>
              <a:rPr lang="hu-HU" sz="2900" u="sng" dirty="0" smtClean="0"/>
              <a:t>Hallgatóknak </a:t>
            </a:r>
            <a:r>
              <a:rPr lang="hu-HU" sz="2900" dirty="0" smtClean="0"/>
              <a:t>min. </a:t>
            </a:r>
            <a:r>
              <a:rPr lang="hu-HU" sz="2900" b="1" dirty="0" smtClean="0"/>
              <a:t>3 ECTS kredit </a:t>
            </a:r>
            <a:r>
              <a:rPr lang="hu-HU" sz="2900" dirty="0" smtClean="0"/>
              <a:t>szerzése kötelező (de lehet többet is adni)</a:t>
            </a:r>
          </a:p>
          <a:p>
            <a:r>
              <a:rPr lang="hu-HU" sz="2900" i="1" dirty="0" smtClean="0"/>
              <a:t>A teljesítendő kreditek számának összhangban kell lennie a munkaórákkal és kontaktórákkal (nem a fizikai rész hosszától függ)</a:t>
            </a:r>
          </a:p>
          <a:p>
            <a:r>
              <a:rPr lang="hu-HU" sz="2900" i="1" dirty="0" smtClean="0"/>
              <a:t>Teljesítés igazolása: </a:t>
            </a:r>
            <a:r>
              <a:rPr lang="hu-HU" sz="2900" i="1" dirty="0" err="1" smtClean="0"/>
              <a:t>Learning</a:t>
            </a:r>
            <a:r>
              <a:rPr lang="hu-HU" sz="2900" i="1" dirty="0" smtClean="0"/>
              <a:t> </a:t>
            </a:r>
            <a:r>
              <a:rPr lang="hu-HU" sz="2900" i="1" dirty="0" err="1" smtClean="0"/>
              <a:t>Agreement</a:t>
            </a:r>
            <a:r>
              <a:rPr lang="hu-HU" sz="2900" i="1" dirty="0" smtClean="0"/>
              <a:t> </a:t>
            </a:r>
            <a:r>
              <a:rPr lang="hu-HU" sz="2900" dirty="0" smtClean="0"/>
              <a:t>szolgál erre a célra:</a:t>
            </a:r>
            <a:endParaRPr lang="hu-HU" sz="2900" i="1" dirty="0" smtClean="0"/>
          </a:p>
          <a:p>
            <a:r>
              <a:rPr lang="hu-HU" sz="2900" dirty="0" smtClean="0"/>
              <a:t>megfelelő dokumentáció – </a:t>
            </a:r>
            <a:r>
              <a:rPr lang="hu-HU" sz="2900" dirty="0" err="1" smtClean="0"/>
              <a:t>Neptun</a:t>
            </a:r>
            <a:r>
              <a:rPr lang="hu-HU" sz="2900" dirty="0" smtClean="0"/>
              <a:t> (</a:t>
            </a:r>
            <a:r>
              <a:rPr lang="hu-HU" sz="2900" dirty="0" err="1" smtClean="0"/>
              <a:t>Transcript</a:t>
            </a:r>
            <a:r>
              <a:rPr lang="hu-HU" sz="2900" dirty="0" smtClean="0"/>
              <a:t> of Records kiállítása)</a:t>
            </a:r>
          </a:p>
          <a:p>
            <a:r>
              <a:rPr lang="hu-HU" sz="2900" u="sng" dirty="0" smtClean="0"/>
              <a:t>Oktatókra</a:t>
            </a:r>
            <a:r>
              <a:rPr lang="hu-HU" sz="2900" dirty="0" smtClean="0"/>
              <a:t> vonatkozóan ilyen kritériumok természetesen nincsenek</a:t>
            </a:r>
          </a:p>
          <a:p>
            <a:r>
              <a:rPr lang="hu-HU" sz="2900" dirty="0" smtClean="0"/>
              <a:t>A teljesítésről célszerű igazolást kiállítani, amelyre nincs egységes minta</a:t>
            </a:r>
          </a:p>
          <a:p>
            <a:r>
              <a:rPr lang="hu-HU" sz="2900" i="1" dirty="0" smtClean="0"/>
              <a:t>Résztvevők </a:t>
            </a:r>
            <a:r>
              <a:rPr lang="hu-HU" sz="2900" i="1" dirty="0"/>
              <a:t>kiválasztásának </a:t>
            </a:r>
            <a:r>
              <a:rPr lang="hu-HU" sz="2900" b="1" dirty="0"/>
              <a:t>transzparensnek, átláthatónak </a:t>
            </a:r>
            <a:r>
              <a:rPr lang="hu-HU" sz="2900" dirty="0"/>
              <a:t>kell lennie </a:t>
            </a:r>
            <a:endParaRPr lang="hu-HU" sz="2900" i="1" dirty="0"/>
          </a:p>
          <a:p>
            <a:endParaRPr lang="hu-HU" sz="2900" dirty="0" smtClean="0"/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007" y="1725872"/>
            <a:ext cx="4937760" cy="454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01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299259"/>
            <a:ext cx="10515600" cy="1030778"/>
          </a:xfrm>
        </p:spPr>
        <p:txBody>
          <a:bodyPr>
            <a:normAutofit/>
          </a:bodyPr>
          <a:lstStyle/>
          <a:p>
            <a:pPr algn="ctr"/>
            <a:r>
              <a:rPr lang="hu-HU" b="1" dirty="0" smtClean="0"/>
              <a:t>BIP időtartama, helyszíne, időbeli ütemezés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487978"/>
            <a:ext cx="10515600" cy="468898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hu-HU" sz="3200" b="1" dirty="0" smtClean="0"/>
          </a:p>
          <a:p>
            <a:pPr marL="0" indent="0">
              <a:buNone/>
            </a:pPr>
            <a:r>
              <a:rPr lang="hu-HU" sz="3200" b="1" dirty="0" smtClean="0"/>
              <a:t>Fizikai rész: </a:t>
            </a:r>
            <a:r>
              <a:rPr lang="hu-HU" sz="3200" dirty="0" smtClean="0"/>
              <a:t>5-30 nap</a:t>
            </a:r>
          </a:p>
          <a:p>
            <a:pPr marL="0" indent="0">
              <a:buNone/>
            </a:pPr>
            <a:endParaRPr lang="hu-HU" sz="3200" dirty="0" smtClean="0"/>
          </a:p>
          <a:p>
            <a:pPr marL="0" indent="0">
              <a:buNone/>
            </a:pPr>
            <a:r>
              <a:rPr lang="hu-HU" sz="3200" b="1" dirty="0" smtClean="0"/>
              <a:t>Kötelező virtuális rész: </a:t>
            </a:r>
          </a:p>
          <a:p>
            <a:pPr lvl="1"/>
            <a:r>
              <a:rPr lang="hu-HU" sz="2800" dirty="0" smtClean="0"/>
              <a:t>online kooperatív tanulás formájában valósulhat meg</a:t>
            </a:r>
          </a:p>
          <a:p>
            <a:pPr lvl="1"/>
            <a:r>
              <a:rPr lang="hu-HU" sz="2800" dirty="0" smtClean="0"/>
              <a:t>Lehet a fizikai rész előtt, után és közben is</a:t>
            </a:r>
          </a:p>
          <a:p>
            <a:pPr lvl="1"/>
            <a:endParaRPr lang="hu-HU" sz="2800" dirty="0" smtClean="0"/>
          </a:p>
          <a:p>
            <a:pPr marL="0" indent="0">
              <a:buNone/>
            </a:pPr>
            <a:r>
              <a:rPr lang="hu-HU" sz="3200" b="1" dirty="0" smtClean="0"/>
              <a:t>Helyszín: </a:t>
            </a:r>
          </a:p>
          <a:p>
            <a:pPr lvl="1"/>
            <a:r>
              <a:rPr lang="hu-HU" sz="2800" dirty="0" smtClean="0"/>
              <a:t>A szervező intézmény országában bárhol (tehát nem kötelező a Miskolci Egyetemen rendezni, külső helyszín is lehet)</a:t>
            </a:r>
          </a:p>
          <a:p>
            <a:pPr lvl="1"/>
            <a:endParaRPr lang="hu-HU" sz="2800" dirty="0" smtClean="0"/>
          </a:p>
          <a:p>
            <a:pPr marL="0" lvl="1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r>
              <a:rPr lang="hu-HU" sz="3200" b="1" dirty="0" smtClean="0"/>
              <a:t>Időbeli ütemezés:</a:t>
            </a:r>
          </a:p>
          <a:p>
            <a:pPr lvl="1">
              <a:buSzPct val="100000"/>
            </a:pPr>
            <a:r>
              <a:rPr lang="hu-HU" sz="2800" dirty="0" smtClean="0"/>
              <a:t>Nem kötődik akadémiai szemeszterekhez a BIP megvalósítása, a projekt futamideje alatt bármikor megvalósítható</a:t>
            </a:r>
          </a:p>
          <a:p>
            <a:pPr lvl="1">
              <a:buSzPct val="100000"/>
            </a:pPr>
            <a:r>
              <a:rPr lang="hu-HU" sz="2800" dirty="0" smtClean="0"/>
              <a:t>Pl. nyári egyetem szervezésére akadémiai féléven kívül is sor kerülhet (július-augusztus)</a:t>
            </a:r>
          </a:p>
          <a:p>
            <a:pPr lvl="1">
              <a:buSzPct val="100000"/>
            </a:pPr>
            <a:endParaRPr lang="hu-HU" sz="3200" b="1" dirty="0"/>
          </a:p>
        </p:txBody>
      </p:sp>
    </p:spTree>
    <p:extLst>
      <p:ext uri="{BB962C8B-B14F-4D97-AF65-F5344CB8AC3E}">
        <p14:creationId xmlns:p14="http://schemas.microsoft.com/office/powerpoint/2010/main" val="43374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22465" y="91440"/>
            <a:ext cx="10058400" cy="806335"/>
          </a:xfrm>
        </p:spPr>
        <p:txBody>
          <a:bodyPr/>
          <a:lstStyle/>
          <a:p>
            <a:pPr algn="ctr"/>
            <a:r>
              <a:rPr lang="hu-HU" b="1" dirty="0"/>
              <a:t>Szervezési támogatás, </a:t>
            </a:r>
            <a:r>
              <a:rPr lang="hu-HU" b="1" dirty="0" smtClean="0"/>
              <a:t>résztvevők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57943" y="897776"/>
            <a:ext cx="11920450" cy="5561214"/>
          </a:xfrm>
        </p:spPr>
        <p:txBody>
          <a:bodyPr>
            <a:normAutofit fontScale="77500" lnSpcReduction="20000"/>
          </a:bodyPr>
          <a:lstStyle/>
          <a:p>
            <a:pPr marL="201168" lvl="1" indent="0">
              <a:buNone/>
            </a:pPr>
            <a:r>
              <a:rPr lang="hu-HU" sz="2800" b="1" dirty="0" smtClean="0"/>
              <a:t>Szervezési támogatás:</a:t>
            </a:r>
            <a:endParaRPr lang="hu-HU" sz="2800" b="1" dirty="0"/>
          </a:p>
          <a:p>
            <a:pPr lvl="1"/>
            <a:r>
              <a:rPr lang="hu-HU" sz="2800" dirty="0" smtClean="0"/>
              <a:t>Szervező </a:t>
            </a:r>
            <a:r>
              <a:rPr lang="hu-HU" sz="2800" dirty="0"/>
              <a:t>intézmény szervezési támogatást kap a résztvevők után: </a:t>
            </a:r>
            <a:r>
              <a:rPr lang="hu-HU" sz="2800" b="1" u="sng" dirty="0">
                <a:solidFill>
                  <a:srgbClr val="FF0000"/>
                </a:solidFill>
              </a:rPr>
              <a:t>400 €/résztvevő, </a:t>
            </a:r>
            <a:r>
              <a:rPr lang="hu-HU" sz="2800" b="1" u="sng" dirty="0" err="1">
                <a:solidFill>
                  <a:srgbClr val="FF0000"/>
                </a:solidFill>
              </a:rPr>
              <a:t>max</a:t>
            </a:r>
            <a:r>
              <a:rPr lang="hu-HU" sz="2800" b="1" u="sng" dirty="0">
                <a:solidFill>
                  <a:srgbClr val="FF0000"/>
                </a:solidFill>
              </a:rPr>
              <a:t>. 20 fő  </a:t>
            </a:r>
            <a:r>
              <a:rPr lang="hu-HU" sz="2800" dirty="0"/>
              <a:t>(helyi hallgatók nem számítanak bele)</a:t>
            </a:r>
          </a:p>
          <a:p>
            <a:pPr lvl="1"/>
            <a:r>
              <a:rPr lang="hu-HU" sz="2800" dirty="0"/>
              <a:t>Szervezési támogatás </a:t>
            </a:r>
            <a:r>
              <a:rPr lang="hu-HU" sz="2800" b="1" dirty="0"/>
              <a:t>szabadon felhasználható </a:t>
            </a:r>
            <a:r>
              <a:rPr lang="hu-HU" sz="2800" dirty="0"/>
              <a:t>a BIP megvalósításához kapcsolódó bármely költségre (szállás, étkezés, biztosítás, szabadidős programok szervezése, külsős szakember megbízási díja</a:t>
            </a:r>
            <a:r>
              <a:rPr lang="hu-HU" sz="2800" dirty="0" smtClean="0"/>
              <a:t>)</a:t>
            </a:r>
          </a:p>
          <a:p>
            <a:pPr lvl="1"/>
            <a:endParaRPr lang="hu-HU" sz="2800" dirty="0"/>
          </a:p>
          <a:p>
            <a:pPr marL="201168" lvl="1" indent="0">
              <a:buNone/>
            </a:pPr>
            <a:r>
              <a:rPr lang="hu-HU" sz="2800" b="1" dirty="0"/>
              <a:t>Elszámolás:</a:t>
            </a:r>
            <a:r>
              <a:rPr lang="hu-HU" sz="2800" dirty="0"/>
              <a:t> </a:t>
            </a:r>
            <a:endParaRPr lang="hu-HU" sz="2800" dirty="0" smtClean="0"/>
          </a:p>
          <a:p>
            <a:pPr lvl="1"/>
            <a:r>
              <a:rPr lang="hu-HU" sz="2800" dirty="0" smtClean="0"/>
              <a:t>időközi </a:t>
            </a:r>
            <a:r>
              <a:rPr lang="hu-HU" sz="2800" dirty="0"/>
              <a:t>beszámolók során pénzügyi, záróbeszámolónál tartalmi és pénzügyi elszámolásra kerül </a:t>
            </a:r>
            <a:r>
              <a:rPr lang="hu-HU" sz="2800" dirty="0" smtClean="0"/>
              <a:t>sor</a:t>
            </a:r>
          </a:p>
          <a:p>
            <a:pPr lvl="1"/>
            <a:r>
              <a:rPr lang="hu-HU" sz="2800" dirty="0" smtClean="0"/>
              <a:t>Elszámoláshoz jelenléti ív készítése (virtuális részhez is), részletes napirend, képek</a:t>
            </a:r>
            <a:endParaRPr lang="hu-HU" sz="2800" dirty="0"/>
          </a:p>
          <a:p>
            <a:pPr lvl="1"/>
            <a:r>
              <a:rPr lang="hu-HU" sz="2800" dirty="0"/>
              <a:t>Tervezettnél kevesebb résztvevő esetén a költségek költségarányosan számolandók </a:t>
            </a:r>
            <a:r>
              <a:rPr lang="hu-HU" sz="2800" dirty="0" smtClean="0"/>
              <a:t>el</a:t>
            </a:r>
          </a:p>
          <a:p>
            <a:pPr lvl="1"/>
            <a:endParaRPr lang="hu-HU" sz="2800" dirty="0" smtClean="0"/>
          </a:p>
          <a:p>
            <a:pPr marL="201168" lvl="1" indent="0">
              <a:buNone/>
            </a:pPr>
            <a:r>
              <a:rPr lang="hu-HU" sz="2800" b="1" dirty="0" smtClean="0"/>
              <a:t>Résztvevők:</a:t>
            </a:r>
            <a:endParaRPr lang="hu-HU" sz="2800" b="1" dirty="0"/>
          </a:p>
          <a:p>
            <a:pPr lvl="1"/>
            <a:r>
              <a:rPr lang="hu-HU" sz="2800" dirty="0" smtClean="0"/>
              <a:t>Olyan intézmény is küldhet résztvevőt a BIP-re, aki nem vesz részt a BIP megvalósításában</a:t>
            </a:r>
          </a:p>
          <a:p>
            <a:pPr lvl="1"/>
            <a:r>
              <a:rPr lang="hu-HU" sz="2800" dirty="0" smtClean="0"/>
              <a:t>Akár oktatók és hallgatók is részt vehetnek ugyanazon a BIP-en résztvevőként (témától függ a célcsoport, a résztvevők köre)</a:t>
            </a:r>
          </a:p>
          <a:p>
            <a:pPr lvl="1"/>
            <a:r>
              <a:rPr lang="hu-HU" sz="2800" dirty="0" smtClean="0"/>
              <a:t>Munkatársak esetében a </a:t>
            </a:r>
            <a:r>
              <a:rPr lang="hu-HU" sz="2800" dirty="0" err="1" smtClean="0"/>
              <a:t>staff</a:t>
            </a:r>
            <a:r>
              <a:rPr lang="hu-HU" sz="2800" dirty="0" smtClean="0"/>
              <a:t> </a:t>
            </a:r>
            <a:r>
              <a:rPr lang="hu-HU" sz="2800" dirty="0" err="1" smtClean="0"/>
              <a:t>week</a:t>
            </a:r>
            <a:r>
              <a:rPr lang="hu-HU" sz="2800" dirty="0" smtClean="0"/>
              <a:t> jó lehetőség</a:t>
            </a:r>
            <a:endParaRPr lang="hu-HU" sz="2800" dirty="0"/>
          </a:p>
          <a:p>
            <a:pPr lvl="1"/>
            <a:r>
              <a:rPr lang="hu-HU" sz="2800" dirty="0"/>
              <a:t>Partnerországok saját költségükön küldhetnek résztvevőket, de a létszámba nem számítanak bele</a:t>
            </a:r>
          </a:p>
          <a:p>
            <a:pPr lvl="1"/>
            <a:endParaRPr lang="hu-HU" sz="28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70055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/>
              <a:t>Támogatás összegei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b="1" dirty="0" smtClean="0"/>
              <a:t>Rövid hallgatói mobilitás: BIP</a:t>
            </a:r>
          </a:p>
          <a:p>
            <a:r>
              <a:rPr lang="hu-HU" dirty="0"/>
              <a:t>A fizikai részben beérkező résztvevők a </a:t>
            </a:r>
            <a:r>
              <a:rPr lang="hu-HU" b="1" dirty="0"/>
              <a:t>küldő</a:t>
            </a:r>
            <a:r>
              <a:rPr lang="hu-HU" dirty="0"/>
              <a:t> intézménytől kapják az ösztöndíjat mobilitási </a:t>
            </a:r>
            <a:r>
              <a:rPr lang="hu-HU" dirty="0" smtClean="0"/>
              <a:t>ösztöndíjként</a:t>
            </a:r>
            <a:endParaRPr lang="hu-HU" b="1" dirty="0" smtClean="0"/>
          </a:p>
          <a:p>
            <a:r>
              <a:rPr lang="hu-HU" i="1" dirty="0" smtClean="0"/>
              <a:t>1-14. nap</a:t>
            </a:r>
            <a:r>
              <a:rPr lang="hu-HU" dirty="0" smtClean="0"/>
              <a:t>: </a:t>
            </a:r>
            <a:r>
              <a:rPr lang="hu-HU" dirty="0" smtClean="0">
                <a:solidFill>
                  <a:srgbClr val="FF0000"/>
                </a:solidFill>
              </a:rPr>
              <a:t>70</a:t>
            </a:r>
            <a:r>
              <a:rPr lang="hu-HU" dirty="0">
                <a:solidFill>
                  <a:srgbClr val="FF0000"/>
                </a:solidFill>
              </a:rPr>
              <a:t> </a:t>
            </a:r>
            <a:r>
              <a:rPr lang="hu-HU" dirty="0" smtClean="0">
                <a:solidFill>
                  <a:srgbClr val="FF0000"/>
                </a:solidFill>
              </a:rPr>
              <a:t>€</a:t>
            </a:r>
            <a:r>
              <a:rPr lang="hu-HU" dirty="0" smtClean="0"/>
              <a:t>/nap</a:t>
            </a:r>
          </a:p>
          <a:p>
            <a:r>
              <a:rPr lang="hu-HU" i="1" dirty="0" smtClean="0"/>
              <a:t>15-30. nap</a:t>
            </a:r>
            <a:r>
              <a:rPr lang="hu-HU" dirty="0" smtClean="0"/>
              <a:t>: </a:t>
            </a:r>
            <a:r>
              <a:rPr lang="hu-HU" dirty="0" smtClean="0">
                <a:solidFill>
                  <a:srgbClr val="FF0000"/>
                </a:solidFill>
              </a:rPr>
              <a:t>50 </a:t>
            </a:r>
            <a:r>
              <a:rPr lang="hu-HU" dirty="0">
                <a:solidFill>
                  <a:srgbClr val="FF0000"/>
                </a:solidFill>
              </a:rPr>
              <a:t>€</a:t>
            </a:r>
            <a:r>
              <a:rPr lang="hu-HU" dirty="0"/>
              <a:t>/nap</a:t>
            </a:r>
          </a:p>
          <a:p>
            <a:r>
              <a:rPr lang="hu-HU" u="sng" dirty="0" smtClean="0"/>
              <a:t>1+1 nap utazás</a:t>
            </a:r>
          </a:p>
          <a:p>
            <a:endParaRPr lang="hu-HU" dirty="0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94E3EA6E-A073-4EA3-B80D-086D36EEB6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8238" y="2195646"/>
            <a:ext cx="4937125" cy="3323958"/>
          </a:xfrm>
        </p:spPr>
      </p:pic>
    </p:spTree>
    <p:extLst>
      <p:ext uri="{BB962C8B-B14F-4D97-AF65-F5344CB8AC3E}">
        <p14:creationId xmlns:p14="http://schemas.microsoft.com/office/powerpoint/2010/main" val="1567080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smtClean="0"/>
              <a:t>Lehetséges BIP típusok, keretek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A BIP-et érdemes </a:t>
            </a:r>
            <a:r>
              <a:rPr lang="hu-HU" b="1" dirty="0" smtClean="0"/>
              <a:t>konkrét témára </a:t>
            </a:r>
            <a:r>
              <a:rPr lang="hu-HU" dirty="0" smtClean="0"/>
              <a:t>építve megszervezni (lehet interdiszciplináris)</a:t>
            </a:r>
          </a:p>
          <a:p>
            <a:r>
              <a:rPr lang="hu-HU" dirty="0" smtClean="0"/>
              <a:t>Lehet </a:t>
            </a:r>
            <a:r>
              <a:rPr lang="hu-HU" b="1" dirty="0" smtClean="0"/>
              <a:t>nyári egyetemet virtuális oktatással </a:t>
            </a:r>
            <a:r>
              <a:rPr lang="hu-HU" dirty="0" smtClean="0"/>
              <a:t>kombinálni </a:t>
            </a:r>
          </a:p>
          <a:p>
            <a:pPr lvl="1"/>
            <a:r>
              <a:rPr lang="hu-HU" dirty="0" smtClean="0"/>
              <a:t>Ha először van online rész (tavasszal), utána nyáron nyári egyetem: tavaszi félévhez fog tartozni</a:t>
            </a:r>
          </a:p>
          <a:p>
            <a:pPr lvl="1"/>
            <a:r>
              <a:rPr lang="hu-HU" dirty="0" smtClean="0"/>
              <a:t>Ha először nyári egyetem, utána online rész (ősszel): őszi félévhez fog tartozni</a:t>
            </a:r>
          </a:p>
          <a:p>
            <a:r>
              <a:rPr lang="hu-HU" b="1" dirty="0" err="1" smtClean="0"/>
              <a:t>Staff</a:t>
            </a:r>
            <a:r>
              <a:rPr lang="hu-HU" b="1" dirty="0" smtClean="0"/>
              <a:t> </a:t>
            </a:r>
            <a:r>
              <a:rPr lang="hu-HU" b="1" dirty="0" err="1" smtClean="0"/>
              <a:t>Week</a:t>
            </a:r>
            <a:r>
              <a:rPr lang="hu-HU" b="1" dirty="0" smtClean="0"/>
              <a:t>: </a:t>
            </a:r>
            <a:r>
              <a:rPr lang="hu-HU" dirty="0" smtClean="0"/>
              <a:t>adott témával (pl. közös képzések) – ide is kell virtuális rész!</a:t>
            </a:r>
          </a:p>
          <a:p>
            <a:r>
              <a:rPr lang="hu-HU" dirty="0" smtClean="0"/>
              <a:t>Közös kutatás (virtuális rész), lezárásként jelenléti konferencia szervezése</a:t>
            </a:r>
          </a:p>
          <a:p>
            <a:r>
              <a:rPr lang="hu-HU" b="1" u="sng" dirty="0" smtClean="0"/>
              <a:t>Megjegyzés: </a:t>
            </a:r>
          </a:p>
          <a:p>
            <a:r>
              <a:rPr lang="hu-HU" dirty="0" smtClean="0"/>
              <a:t>A partnerek között nem kell fennállnia kölcsönösségnek (de a partnereken múlik)</a:t>
            </a:r>
          </a:p>
          <a:p>
            <a:r>
              <a:rPr lang="hu-HU" dirty="0" smtClean="0"/>
              <a:t>Hosszú távú cél, hogy legyenek meghirdetett BIP-</a:t>
            </a:r>
            <a:r>
              <a:rPr lang="hu-HU" dirty="0" err="1" smtClean="0"/>
              <a:t>ek</a:t>
            </a:r>
            <a:r>
              <a:rPr lang="hu-HU" dirty="0" smtClean="0"/>
              <a:t>, és a hallgatók tudjanak válogatni (részt vehetnek olyan BIP-en, aminek szervezésében nem vesz részt az egyetemük)</a:t>
            </a:r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59288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85244"/>
          </a:xfrm>
        </p:spPr>
        <p:txBody>
          <a:bodyPr/>
          <a:lstStyle/>
          <a:p>
            <a:pPr algn="ctr"/>
            <a:r>
              <a:rPr lang="hu-HU" b="1" dirty="0" smtClean="0"/>
              <a:t>Jelentkezés BIP szervezésére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 smtClean="0"/>
              <a:t>A karok BIP szervezésére vonatkozó vállalásait a 2022. évi KA131 intézményi pályázatban kell megadnunk (pályázat beadási határideje: 2022. február 23.)</a:t>
            </a:r>
          </a:p>
          <a:p>
            <a:pPr marL="0" indent="0">
              <a:buNone/>
            </a:pPr>
            <a:r>
              <a:rPr lang="hu-HU" sz="2400" dirty="0" smtClean="0"/>
              <a:t>Ehhez kérem a karokat, vállalásaikat </a:t>
            </a:r>
            <a:r>
              <a:rPr lang="hu-HU" sz="2400" b="1" u="sng" dirty="0" smtClean="0">
                <a:solidFill>
                  <a:srgbClr val="FF0000"/>
                </a:solidFill>
              </a:rPr>
              <a:t>2022. február 15-ig </a:t>
            </a:r>
            <a:r>
              <a:rPr lang="hu-HU" sz="2400" dirty="0" smtClean="0"/>
              <a:t>tegyék meg az alábbi adatok közlésével: </a:t>
            </a:r>
          </a:p>
          <a:p>
            <a:pPr marL="0" indent="0">
              <a:buNone/>
            </a:pPr>
            <a:r>
              <a:rPr lang="hu-HU" sz="2400" dirty="0" smtClean="0"/>
              <a:t>A kar által koordinálandó </a:t>
            </a:r>
          </a:p>
          <a:p>
            <a:r>
              <a:rPr lang="hu-HU" sz="2400" i="1" dirty="0" smtClean="0"/>
              <a:t>BIP-</a:t>
            </a:r>
            <a:r>
              <a:rPr lang="hu-HU" sz="2400" i="1" dirty="0" err="1" smtClean="0"/>
              <a:t>ek</a:t>
            </a:r>
            <a:r>
              <a:rPr lang="hu-HU" sz="2400" i="1" dirty="0" smtClean="0"/>
              <a:t> száma</a:t>
            </a:r>
            <a:r>
              <a:rPr lang="hu-HU" sz="2400" dirty="0" smtClean="0"/>
              <a:t>, </a:t>
            </a:r>
          </a:p>
          <a:p>
            <a:r>
              <a:rPr lang="hu-HU" sz="2400" dirty="0" smtClean="0"/>
              <a:t>A hozzájuk tartozó </a:t>
            </a:r>
            <a:r>
              <a:rPr lang="hu-HU" sz="2400" i="1" dirty="0" smtClean="0"/>
              <a:t>létszám</a:t>
            </a:r>
            <a:r>
              <a:rPr lang="hu-HU" sz="2400" dirty="0" smtClean="0"/>
              <a:t>, </a:t>
            </a:r>
          </a:p>
          <a:p>
            <a:r>
              <a:rPr lang="hu-HU" sz="2400" dirty="0" smtClean="0"/>
              <a:t>Egyéb </a:t>
            </a:r>
            <a:r>
              <a:rPr lang="hu-HU" sz="2400" i="1" dirty="0" smtClean="0"/>
              <a:t>kiegészítő információk </a:t>
            </a:r>
            <a:r>
              <a:rPr lang="hu-HU" sz="2400" dirty="0" smtClean="0"/>
              <a:t>(ld. következő dia)</a:t>
            </a:r>
          </a:p>
          <a:p>
            <a:pPr marL="0" indent="0">
              <a:buNone/>
            </a:pPr>
            <a:r>
              <a:rPr lang="hu-HU" sz="2400" b="1" dirty="0" smtClean="0">
                <a:solidFill>
                  <a:srgbClr val="FF0000"/>
                </a:solidFill>
              </a:rPr>
              <a:t>Lehetőség szerint minden kar legalább 1 BIP megvalósítását vállalja minden évben</a:t>
            </a:r>
          </a:p>
        </p:txBody>
      </p:sp>
    </p:spTree>
    <p:extLst>
      <p:ext uri="{BB962C8B-B14F-4D97-AF65-F5344CB8AC3E}">
        <p14:creationId xmlns:p14="http://schemas.microsoft.com/office/powerpoint/2010/main" val="2472542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97668"/>
          </a:xfrm>
        </p:spPr>
        <p:txBody>
          <a:bodyPr/>
          <a:lstStyle/>
          <a:p>
            <a:pPr algn="ctr"/>
            <a:r>
              <a:rPr lang="hu-HU" b="1" dirty="0" smtClean="0"/>
              <a:t>BIP-</a:t>
            </a:r>
            <a:r>
              <a:rPr lang="hu-HU" b="1" dirty="0" err="1" smtClean="0"/>
              <a:t>hez</a:t>
            </a:r>
            <a:r>
              <a:rPr lang="hu-HU" b="1" dirty="0" smtClean="0"/>
              <a:t> kiegészítő információk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0" i="0" dirty="0" smtClean="0">
                <a:solidFill>
                  <a:srgbClr val="282828"/>
                </a:solidFill>
                <a:effectLst/>
              </a:rPr>
              <a:t>BIP címe: az intézmény által létrehozott tetszőleges név</a:t>
            </a:r>
          </a:p>
          <a:p>
            <a:r>
              <a:rPr lang="hu-HU" b="0" i="0" dirty="0" smtClean="0">
                <a:solidFill>
                  <a:srgbClr val="282828"/>
                </a:solidFill>
                <a:effectLst/>
              </a:rPr>
              <a:t>Tématerület</a:t>
            </a:r>
          </a:p>
          <a:p>
            <a:r>
              <a:rPr lang="hu-HU" b="0" i="0" dirty="0" smtClean="0">
                <a:solidFill>
                  <a:srgbClr val="282828"/>
                </a:solidFill>
                <a:effectLst/>
              </a:rPr>
              <a:t>Rövid leírás</a:t>
            </a:r>
          </a:p>
          <a:p>
            <a:r>
              <a:rPr lang="hu-HU" b="0" i="0" dirty="0" smtClean="0">
                <a:solidFill>
                  <a:srgbClr val="282828"/>
                </a:solidFill>
                <a:effectLst/>
              </a:rPr>
              <a:t>Tervezett létszám: 15-20 fő</a:t>
            </a:r>
          </a:p>
          <a:p>
            <a:r>
              <a:rPr lang="hu-HU" b="0" i="0" dirty="0" smtClean="0">
                <a:solidFill>
                  <a:srgbClr val="282828"/>
                </a:solidFill>
                <a:effectLst/>
              </a:rPr>
              <a:t>A BIP tervezett résztvevői köre: HALLGATÓK / OKTATÓK / MUNKATÁRSAK</a:t>
            </a:r>
          </a:p>
          <a:p>
            <a:r>
              <a:rPr lang="hu-HU" b="0" i="0" dirty="0" smtClean="0">
                <a:solidFill>
                  <a:srgbClr val="282828"/>
                </a:solidFill>
                <a:effectLst/>
              </a:rPr>
              <a:t>Tervezett partner 1:</a:t>
            </a:r>
          </a:p>
          <a:p>
            <a:r>
              <a:rPr lang="hu-HU" b="0" i="0" dirty="0" smtClean="0">
                <a:solidFill>
                  <a:srgbClr val="282828"/>
                </a:solidFill>
                <a:effectLst/>
              </a:rPr>
              <a:t>Tervezett partner 2:</a:t>
            </a:r>
          </a:p>
          <a:p>
            <a:pPr marL="742950" lvl="1" indent="-285750"/>
            <a:r>
              <a:rPr lang="hu-HU" b="0" i="0" dirty="0" smtClean="0">
                <a:solidFill>
                  <a:srgbClr val="282828"/>
                </a:solidFill>
                <a:effectLst/>
              </a:rPr>
              <a:t>(további partnerek megadása is lehetséges újabb sorok felvételével)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8483331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ív">
  <a:themeElements>
    <a:clrScheme name="Retrospektív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tív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ív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214</TotalTime>
  <Words>1849</Words>
  <Application>Microsoft Office PowerPoint</Application>
  <PresentationFormat>Szélesvásznú</PresentationFormat>
  <Paragraphs>163</Paragraphs>
  <Slides>20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3" baseType="lpstr">
      <vt:lpstr>Calibri</vt:lpstr>
      <vt:lpstr>Calibri Light</vt:lpstr>
      <vt:lpstr>Retrospektív</vt:lpstr>
      <vt:lpstr>KA131  BIP </vt:lpstr>
      <vt:lpstr>Vegyes mobilitás (Blended Mobility)</vt:lpstr>
      <vt:lpstr>BIP (Blended Intensive Programme) –  Vegyes intenzív program</vt:lpstr>
      <vt:lpstr>BIP időtartama, helyszíne, időbeli ütemezés</vt:lpstr>
      <vt:lpstr>Szervezési támogatás, résztvevők</vt:lpstr>
      <vt:lpstr>Támogatás összegei</vt:lpstr>
      <vt:lpstr>Lehetséges BIP típusok, keretek</vt:lpstr>
      <vt:lpstr>Jelentkezés BIP szervezésére</vt:lpstr>
      <vt:lpstr>BIP-hez kiegészítő információk</vt:lpstr>
      <vt:lpstr>Fontos információk BIP-ek tervezésére és megvalósítására vonatkozóan</vt:lpstr>
      <vt:lpstr>BIP: Beneficiary Modul</vt:lpstr>
      <vt:lpstr>További információk</vt:lpstr>
      <vt:lpstr>Linkgyűjtemény</vt:lpstr>
      <vt:lpstr>Q&amp;A 2021. 11.19. TKA által szervezett BIP konzultáción elhangzott kérdések és válaszok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KA131 BIP</dc:title>
  <dc:creator>admin</dc:creator>
  <cp:lastModifiedBy>admin</cp:lastModifiedBy>
  <cp:revision>39</cp:revision>
  <cp:lastPrinted>2022-01-25T06:05:27Z</cp:lastPrinted>
  <dcterms:created xsi:type="dcterms:W3CDTF">2022-01-25T06:05:06Z</dcterms:created>
  <dcterms:modified xsi:type="dcterms:W3CDTF">2022-02-22T10:43:27Z</dcterms:modified>
</cp:coreProperties>
</file>